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49E17C-8ED5-417F-BDFA-546491F80157}">
          <p14:sldIdLst>
            <p14:sldId id="256"/>
            <p14:sldId id="257"/>
            <p14:sldId id="258"/>
            <p14:sldId id="259"/>
            <p14:sldId id="261"/>
            <p14:sldId id="263"/>
            <p14:sldId id="262"/>
            <p14:sldId id="265"/>
            <p14:sldId id="264"/>
            <p14:sldId id="266"/>
            <p14:sldId id="267"/>
            <p14:sldId id="268"/>
            <p14:sldId id="269"/>
          </p14:sldIdLst>
        </p14:section>
        <p14:section name="Untitled Section" id="{A7B6AD05-DACF-4667-B590-D1EF7533960D}">
          <p14:sldIdLst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99A26F-8D43-4EE2-A0D4-C48CFD0A9A37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A7174F-F239-41D4-A3DA-30570572150D}">
      <dgm:prSet/>
      <dgm:spPr/>
      <dgm:t>
        <a:bodyPr/>
        <a:lstStyle/>
        <a:p>
          <a:r>
            <a:rPr lang="en-US"/>
            <a:t>The model of choice is the ARIMA model</a:t>
          </a:r>
        </a:p>
      </dgm:t>
    </dgm:pt>
    <dgm:pt modelId="{AF7F6E59-03C0-443D-A190-688EB123AE09}" type="parTrans" cxnId="{CF61A486-EF51-4F8A-B0DB-F126033864E2}">
      <dgm:prSet/>
      <dgm:spPr/>
      <dgm:t>
        <a:bodyPr/>
        <a:lstStyle/>
        <a:p>
          <a:endParaRPr lang="en-US"/>
        </a:p>
      </dgm:t>
    </dgm:pt>
    <dgm:pt modelId="{B25F8A1C-7B54-4EEF-AEED-D98B6A7DD7F1}" type="sibTrans" cxnId="{CF61A486-EF51-4F8A-B0DB-F126033864E2}">
      <dgm:prSet/>
      <dgm:spPr/>
      <dgm:t>
        <a:bodyPr/>
        <a:lstStyle/>
        <a:p>
          <a:endParaRPr lang="en-US"/>
        </a:p>
      </dgm:t>
    </dgm:pt>
    <dgm:pt modelId="{73399C98-5CCE-418E-B8CF-1866D9A1182D}">
      <dgm:prSet/>
      <dgm:spPr/>
      <dgm:t>
        <a:bodyPr/>
        <a:lstStyle/>
        <a:p>
          <a:r>
            <a:rPr lang="en-US"/>
            <a:t>It is versatile</a:t>
          </a:r>
        </a:p>
      </dgm:t>
    </dgm:pt>
    <dgm:pt modelId="{8E2450B3-DB0E-46C2-91E2-932E5B57B0BA}" type="parTrans" cxnId="{EFBD82A9-0FC6-44B4-9FEE-F3285D52751F}">
      <dgm:prSet/>
      <dgm:spPr/>
      <dgm:t>
        <a:bodyPr/>
        <a:lstStyle/>
        <a:p>
          <a:endParaRPr lang="en-US"/>
        </a:p>
      </dgm:t>
    </dgm:pt>
    <dgm:pt modelId="{9B941E06-E71A-456E-B8DA-9EC01EF3D53D}" type="sibTrans" cxnId="{EFBD82A9-0FC6-44B4-9FEE-F3285D52751F}">
      <dgm:prSet/>
      <dgm:spPr/>
      <dgm:t>
        <a:bodyPr/>
        <a:lstStyle/>
        <a:p>
          <a:endParaRPr lang="en-US"/>
        </a:p>
      </dgm:t>
    </dgm:pt>
    <dgm:pt modelId="{3351FE86-218C-4416-B83C-6450BE8149A3}">
      <dgm:prSet/>
      <dgm:spPr/>
      <dgm:t>
        <a:bodyPr/>
        <a:lstStyle/>
        <a:p>
          <a:r>
            <a:rPr lang="en-US"/>
            <a:t>Great for guarding against overfitting</a:t>
          </a:r>
        </a:p>
      </dgm:t>
    </dgm:pt>
    <dgm:pt modelId="{933B9474-A4AB-4FA2-8AED-37EC8FFDF068}" type="parTrans" cxnId="{3F1A80F0-7DB4-4A76-92C8-BA682B9A6CA5}">
      <dgm:prSet/>
      <dgm:spPr/>
      <dgm:t>
        <a:bodyPr/>
        <a:lstStyle/>
        <a:p>
          <a:endParaRPr lang="en-US"/>
        </a:p>
      </dgm:t>
    </dgm:pt>
    <dgm:pt modelId="{B3F28415-30CD-4EBB-AE76-8E67B4FF4709}" type="sibTrans" cxnId="{3F1A80F0-7DB4-4A76-92C8-BA682B9A6CA5}">
      <dgm:prSet/>
      <dgm:spPr/>
      <dgm:t>
        <a:bodyPr/>
        <a:lstStyle/>
        <a:p>
          <a:endParaRPr lang="en-US"/>
        </a:p>
      </dgm:t>
    </dgm:pt>
    <dgm:pt modelId="{F6761173-8CD6-48AA-A597-21CB1DCF3986}">
      <dgm:prSet/>
      <dgm:spPr/>
      <dgm:t>
        <a:bodyPr/>
        <a:lstStyle/>
        <a:p>
          <a:r>
            <a:rPr lang="en-US"/>
            <a:t>Easy to use for forecasting</a:t>
          </a:r>
        </a:p>
      </dgm:t>
    </dgm:pt>
    <dgm:pt modelId="{FC6316FE-BE8B-42DF-8AD6-CE6D3635D283}" type="parTrans" cxnId="{771C9AC2-77D0-450E-837F-852DCE85024A}">
      <dgm:prSet/>
      <dgm:spPr/>
      <dgm:t>
        <a:bodyPr/>
        <a:lstStyle/>
        <a:p>
          <a:endParaRPr lang="en-US"/>
        </a:p>
      </dgm:t>
    </dgm:pt>
    <dgm:pt modelId="{09405BD0-A510-4E6D-9F7C-80B9963EBAD0}" type="sibTrans" cxnId="{771C9AC2-77D0-450E-837F-852DCE85024A}">
      <dgm:prSet/>
      <dgm:spPr/>
      <dgm:t>
        <a:bodyPr/>
        <a:lstStyle/>
        <a:p>
          <a:endParaRPr lang="en-US"/>
        </a:p>
      </dgm:t>
    </dgm:pt>
    <dgm:pt modelId="{18CB43E7-39D6-41AA-94E4-29579A41EB44}" type="pres">
      <dgm:prSet presAssocID="{2299A26F-8D43-4EE2-A0D4-C48CFD0A9A3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31EBAE-0732-4430-91FC-6D0AEE33994B}" type="pres">
      <dgm:prSet presAssocID="{58A7174F-F239-41D4-A3DA-30570572150D}" presName="root" presStyleCnt="0"/>
      <dgm:spPr/>
    </dgm:pt>
    <dgm:pt modelId="{FCC42054-4306-45D5-9ABE-B5493458AB0F}" type="pres">
      <dgm:prSet presAssocID="{58A7174F-F239-41D4-A3DA-30570572150D}" presName="rootComposite" presStyleCnt="0"/>
      <dgm:spPr/>
    </dgm:pt>
    <dgm:pt modelId="{D8E74B8C-B614-4907-B4B3-583ECA6F3E2A}" type="pres">
      <dgm:prSet presAssocID="{58A7174F-F239-41D4-A3DA-30570572150D}" presName="rootText" presStyleLbl="node1" presStyleIdx="0" presStyleCnt="1"/>
      <dgm:spPr/>
    </dgm:pt>
    <dgm:pt modelId="{EA44DC0B-0CF4-45D9-886B-C0FA8641D023}" type="pres">
      <dgm:prSet presAssocID="{58A7174F-F239-41D4-A3DA-30570572150D}" presName="rootConnector" presStyleLbl="node1" presStyleIdx="0" presStyleCnt="1"/>
      <dgm:spPr/>
    </dgm:pt>
    <dgm:pt modelId="{FB8C0435-4A38-4E59-8D3F-D8F2EBE7B9DA}" type="pres">
      <dgm:prSet presAssocID="{58A7174F-F239-41D4-A3DA-30570572150D}" presName="childShape" presStyleCnt="0"/>
      <dgm:spPr/>
    </dgm:pt>
    <dgm:pt modelId="{0A09FE5B-B677-461B-84DC-439470CACFD4}" type="pres">
      <dgm:prSet presAssocID="{8E2450B3-DB0E-46C2-91E2-932E5B57B0BA}" presName="Name13" presStyleLbl="parChTrans1D2" presStyleIdx="0" presStyleCnt="3"/>
      <dgm:spPr/>
    </dgm:pt>
    <dgm:pt modelId="{DF3F76FE-AFA8-416A-8691-6115E68A938C}" type="pres">
      <dgm:prSet presAssocID="{73399C98-5CCE-418E-B8CF-1866D9A1182D}" presName="childText" presStyleLbl="bgAcc1" presStyleIdx="0" presStyleCnt="3">
        <dgm:presLayoutVars>
          <dgm:bulletEnabled val="1"/>
        </dgm:presLayoutVars>
      </dgm:prSet>
      <dgm:spPr/>
    </dgm:pt>
    <dgm:pt modelId="{F454562F-5AB9-4F08-AA3E-7B0C5D9E6D22}" type="pres">
      <dgm:prSet presAssocID="{933B9474-A4AB-4FA2-8AED-37EC8FFDF068}" presName="Name13" presStyleLbl="parChTrans1D2" presStyleIdx="1" presStyleCnt="3"/>
      <dgm:spPr/>
    </dgm:pt>
    <dgm:pt modelId="{8CCCB325-D81F-45EF-BBF6-1B1BE3530F7D}" type="pres">
      <dgm:prSet presAssocID="{3351FE86-218C-4416-B83C-6450BE8149A3}" presName="childText" presStyleLbl="bgAcc1" presStyleIdx="1" presStyleCnt="3">
        <dgm:presLayoutVars>
          <dgm:bulletEnabled val="1"/>
        </dgm:presLayoutVars>
      </dgm:prSet>
      <dgm:spPr/>
    </dgm:pt>
    <dgm:pt modelId="{9B96B514-9C1C-40F2-8300-405E9DF39F83}" type="pres">
      <dgm:prSet presAssocID="{FC6316FE-BE8B-42DF-8AD6-CE6D3635D283}" presName="Name13" presStyleLbl="parChTrans1D2" presStyleIdx="2" presStyleCnt="3"/>
      <dgm:spPr/>
    </dgm:pt>
    <dgm:pt modelId="{940902AF-04EC-4714-B73E-78805BE85B3F}" type="pres">
      <dgm:prSet presAssocID="{F6761173-8CD6-48AA-A597-21CB1DCF3986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D6F9E81F-1734-4FE2-B5F1-F78954CDCDBD}" type="presOf" srcId="{FC6316FE-BE8B-42DF-8AD6-CE6D3635D283}" destId="{9B96B514-9C1C-40F2-8300-405E9DF39F83}" srcOrd="0" destOrd="0" presId="urn:microsoft.com/office/officeart/2005/8/layout/hierarchy3"/>
    <dgm:cxn modelId="{EBB6E276-8237-40A2-BFE0-FD6EB31B0DC1}" type="presOf" srcId="{58A7174F-F239-41D4-A3DA-30570572150D}" destId="{D8E74B8C-B614-4907-B4B3-583ECA6F3E2A}" srcOrd="0" destOrd="0" presId="urn:microsoft.com/office/officeart/2005/8/layout/hierarchy3"/>
    <dgm:cxn modelId="{71237E59-D6FC-426B-8206-35B1F798AD2A}" type="presOf" srcId="{2299A26F-8D43-4EE2-A0D4-C48CFD0A9A37}" destId="{18CB43E7-39D6-41AA-94E4-29579A41EB44}" srcOrd="0" destOrd="0" presId="urn:microsoft.com/office/officeart/2005/8/layout/hierarchy3"/>
    <dgm:cxn modelId="{BE50C480-9F68-412F-841D-977D4A4CEBD5}" type="presOf" srcId="{8E2450B3-DB0E-46C2-91E2-932E5B57B0BA}" destId="{0A09FE5B-B677-461B-84DC-439470CACFD4}" srcOrd="0" destOrd="0" presId="urn:microsoft.com/office/officeart/2005/8/layout/hierarchy3"/>
    <dgm:cxn modelId="{9A4FF685-C69F-4E18-850E-38A7A795009F}" type="presOf" srcId="{933B9474-A4AB-4FA2-8AED-37EC8FFDF068}" destId="{F454562F-5AB9-4F08-AA3E-7B0C5D9E6D22}" srcOrd="0" destOrd="0" presId="urn:microsoft.com/office/officeart/2005/8/layout/hierarchy3"/>
    <dgm:cxn modelId="{CF61A486-EF51-4F8A-B0DB-F126033864E2}" srcId="{2299A26F-8D43-4EE2-A0D4-C48CFD0A9A37}" destId="{58A7174F-F239-41D4-A3DA-30570572150D}" srcOrd="0" destOrd="0" parTransId="{AF7F6E59-03C0-443D-A190-688EB123AE09}" sibTransId="{B25F8A1C-7B54-4EEF-AEED-D98B6A7DD7F1}"/>
    <dgm:cxn modelId="{2F918591-1561-4427-B678-0716BC70F0DB}" type="presOf" srcId="{3351FE86-218C-4416-B83C-6450BE8149A3}" destId="{8CCCB325-D81F-45EF-BBF6-1B1BE3530F7D}" srcOrd="0" destOrd="0" presId="urn:microsoft.com/office/officeart/2005/8/layout/hierarchy3"/>
    <dgm:cxn modelId="{80AFC49A-7510-403F-B474-88379424EEEE}" type="presOf" srcId="{58A7174F-F239-41D4-A3DA-30570572150D}" destId="{EA44DC0B-0CF4-45D9-886B-C0FA8641D023}" srcOrd="1" destOrd="0" presId="urn:microsoft.com/office/officeart/2005/8/layout/hierarchy3"/>
    <dgm:cxn modelId="{4FE125A1-8E6E-49A1-9FB8-354C67CD0BAD}" type="presOf" srcId="{F6761173-8CD6-48AA-A597-21CB1DCF3986}" destId="{940902AF-04EC-4714-B73E-78805BE85B3F}" srcOrd="0" destOrd="0" presId="urn:microsoft.com/office/officeart/2005/8/layout/hierarchy3"/>
    <dgm:cxn modelId="{EFBD82A9-0FC6-44B4-9FEE-F3285D52751F}" srcId="{58A7174F-F239-41D4-A3DA-30570572150D}" destId="{73399C98-5CCE-418E-B8CF-1866D9A1182D}" srcOrd="0" destOrd="0" parTransId="{8E2450B3-DB0E-46C2-91E2-932E5B57B0BA}" sibTransId="{9B941E06-E71A-456E-B8DA-9EC01EF3D53D}"/>
    <dgm:cxn modelId="{771C9AC2-77D0-450E-837F-852DCE85024A}" srcId="{58A7174F-F239-41D4-A3DA-30570572150D}" destId="{F6761173-8CD6-48AA-A597-21CB1DCF3986}" srcOrd="2" destOrd="0" parTransId="{FC6316FE-BE8B-42DF-8AD6-CE6D3635D283}" sibTransId="{09405BD0-A510-4E6D-9F7C-80B9963EBAD0}"/>
    <dgm:cxn modelId="{DB2165D8-7277-4153-A18A-02CB239ADB5C}" type="presOf" srcId="{73399C98-5CCE-418E-B8CF-1866D9A1182D}" destId="{DF3F76FE-AFA8-416A-8691-6115E68A938C}" srcOrd="0" destOrd="0" presId="urn:microsoft.com/office/officeart/2005/8/layout/hierarchy3"/>
    <dgm:cxn modelId="{3F1A80F0-7DB4-4A76-92C8-BA682B9A6CA5}" srcId="{58A7174F-F239-41D4-A3DA-30570572150D}" destId="{3351FE86-218C-4416-B83C-6450BE8149A3}" srcOrd="1" destOrd="0" parTransId="{933B9474-A4AB-4FA2-8AED-37EC8FFDF068}" sibTransId="{B3F28415-30CD-4EBB-AE76-8E67B4FF4709}"/>
    <dgm:cxn modelId="{A04B9E61-BFDB-4AFA-AE67-6F4FA1EB14CF}" type="presParOf" srcId="{18CB43E7-39D6-41AA-94E4-29579A41EB44}" destId="{D931EBAE-0732-4430-91FC-6D0AEE33994B}" srcOrd="0" destOrd="0" presId="urn:microsoft.com/office/officeart/2005/8/layout/hierarchy3"/>
    <dgm:cxn modelId="{704D616A-3914-4E8F-954C-36DD8CFC400D}" type="presParOf" srcId="{D931EBAE-0732-4430-91FC-6D0AEE33994B}" destId="{FCC42054-4306-45D5-9ABE-B5493458AB0F}" srcOrd="0" destOrd="0" presId="urn:microsoft.com/office/officeart/2005/8/layout/hierarchy3"/>
    <dgm:cxn modelId="{11B3726E-C8B5-4D53-BCE2-615435773602}" type="presParOf" srcId="{FCC42054-4306-45D5-9ABE-B5493458AB0F}" destId="{D8E74B8C-B614-4907-B4B3-583ECA6F3E2A}" srcOrd="0" destOrd="0" presId="urn:microsoft.com/office/officeart/2005/8/layout/hierarchy3"/>
    <dgm:cxn modelId="{D952AE49-127A-4DB0-ABC0-92691A42C218}" type="presParOf" srcId="{FCC42054-4306-45D5-9ABE-B5493458AB0F}" destId="{EA44DC0B-0CF4-45D9-886B-C0FA8641D023}" srcOrd="1" destOrd="0" presId="urn:microsoft.com/office/officeart/2005/8/layout/hierarchy3"/>
    <dgm:cxn modelId="{7467DF41-F41D-4C45-96CA-D51BC6765A64}" type="presParOf" srcId="{D931EBAE-0732-4430-91FC-6D0AEE33994B}" destId="{FB8C0435-4A38-4E59-8D3F-D8F2EBE7B9DA}" srcOrd="1" destOrd="0" presId="urn:microsoft.com/office/officeart/2005/8/layout/hierarchy3"/>
    <dgm:cxn modelId="{B9EC9558-984B-4D9C-96FB-CC35135FC083}" type="presParOf" srcId="{FB8C0435-4A38-4E59-8D3F-D8F2EBE7B9DA}" destId="{0A09FE5B-B677-461B-84DC-439470CACFD4}" srcOrd="0" destOrd="0" presId="urn:microsoft.com/office/officeart/2005/8/layout/hierarchy3"/>
    <dgm:cxn modelId="{333EC9B5-7F84-4A05-8004-937B46F031E8}" type="presParOf" srcId="{FB8C0435-4A38-4E59-8D3F-D8F2EBE7B9DA}" destId="{DF3F76FE-AFA8-416A-8691-6115E68A938C}" srcOrd="1" destOrd="0" presId="urn:microsoft.com/office/officeart/2005/8/layout/hierarchy3"/>
    <dgm:cxn modelId="{DF6228B8-C9A5-4C18-92C5-0158830AB17F}" type="presParOf" srcId="{FB8C0435-4A38-4E59-8D3F-D8F2EBE7B9DA}" destId="{F454562F-5AB9-4F08-AA3E-7B0C5D9E6D22}" srcOrd="2" destOrd="0" presId="urn:microsoft.com/office/officeart/2005/8/layout/hierarchy3"/>
    <dgm:cxn modelId="{047D7BC6-A2FE-4F63-B45A-5BDB5B32CA79}" type="presParOf" srcId="{FB8C0435-4A38-4E59-8D3F-D8F2EBE7B9DA}" destId="{8CCCB325-D81F-45EF-BBF6-1B1BE3530F7D}" srcOrd="3" destOrd="0" presId="urn:microsoft.com/office/officeart/2005/8/layout/hierarchy3"/>
    <dgm:cxn modelId="{49BF83FC-EBB6-4FA3-BA11-854359E438DF}" type="presParOf" srcId="{FB8C0435-4A38-4E59-8D3F-D8F2EBE7B9DA}" destId="{9B96B514-9C1C-40F2-8300-405E9DF39F83}" srcOrd="4" destOrd="0" presId="urn:microsoft.com/office/officeart/2005/8/layout/hierarchy3"/>
    <dgm:cxn modelId="{E145FE50-36B5-40BD-B6D3-560C69E7817E}" type="presParOf" srcId="{FB8C0435-4A38-4E59-8D3F-D8F2EBE7B9DA}" destId="{940902AF-04EC-4714-B73E-78805BE85B3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74B8C-B614-4907-B4B3-583ECA6F3E2A}">
      <dsp:nvSpPr>
        <dsp:cNvPr id="0" name=""/>
        <dsp:cNvSpPr/>
      </dsp:nvSpPr>
      <dsp:spPr>
        <a:xfrm>
          <a:off x="1109454" y="2132"/>
          <a:ext cx="1632213" cy="816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model of choice is the ARIMA model</a:t>
          </a:r>
        </a:p>
      </dsp:txBody>
      <dsp:txXfrm>
        <a:off x="1133357" y="26035"/>
        <a:ext cx="1584407" cy="768300"/>
      </dsp:txXfrm>
    </dsp:sp>
    <dsp:sp modelId="{0A09FE5B-B677-461B-84DC-439470CACFD4}">
      <dsp:nvSpPr>
        <dsp:cNvPr id="0" name=""/>
        <dsp:cNvSpPr/>
      </dsp:nvSpPr>
      <dsp:spPr>
        <a:xfrm>
          <a:off x="1272675" y="818239"/>
          <a:ext cx="163221" cy="6120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2080"/>
              </a:lnTo>
              <a:lnTo>
                <a:pt x="163221" y="61208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F76FE-AFA8-416A-8691-6115E68A938C}">
      <dsp:nvSpPr>
        <dsp:cNvPr id="0" name=""/>
        <dsp:cNvSpPr/>
      </dsp:nvSpPr>
      <dsp:spPr>
        <a:xfrm>
          <a:off x="1435896" y="1022266"/>
          <a:ext cx="1305771" cy="8161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It is versatile</a:t>
          </a:r>
        </a:p>
      </dsp:txBody>
      <dsp:txXfrm>
        <a:off x="1459799" y="1046169"/>
        <a:ext cx="1257965" cy="768300"/>
      </dsp:txXfrm>
    </dsp:sp>
    <dsp:sp modelId="{F454562F-5AB9-4F08-AA3E-7B0C5D9E6D22}">
      <dsp:nvSpPr>
        <dsp:cNvPr id="0" name=""/>
        <dsp:cNvSpPr/>
      </dsp:nvSpPr>
      <dsp:spPr>
        <a:xfrm>
          <a:off x="1272675" y="818239"/>
          <a:ext cx="163221" cy="1632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2213"/>
              </a:lnTo>
              <a:lnTo>
                <a:pt x="163221" y="163221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CCB325-D81F-45EF-BBF6-1B1BE3530F7D}">
      <dsp:nvSpPr>
        <dsp:cNvPr id="0" name=""/>
        <dsp:cNvSpPr/>
      </dsp:nvSpPr>
      <dsp:spPr>
        <a:xfrm>
          <a:off x="1435896" y="2042399"/>
          <a:ext cx="1305771" cy="8161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Great for guarding against overfitting</a:t>
          </a:r>
        </a:p>
      </dsp:txBody>
      <dsp:txXfrm>
        <a:off x="1459799" y="2066302"/>
        <a:ext cx="1257965" cy="768300"/>
      </dsp:txXfrm>
    </dsp:sp>
    <dsp:sp modelId="{9B96B514-9C1C-40F2-8300-405E9DF39F83}">
      <dsp:nvSpPr>
        <dsp:cNvPr id="0" name=""/>
        <dsp:cNvSpPr/>
      </dsp:nvSpPr>
      <dsp:spPr>
        <a:xfrm>
          <a:off x="1272675" y="818239"/>
          <a:ext cx="163221" cy="2652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2347"/>
              </a:lnTo>
              <a:lnTo>
                <a:pt x="163221" y="265234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0902AF-04EC-4714-B73E-78805BE85B3F}">
      <dsp:nvSpPr>
        <dsp:cNvPr id="0" name=""/>
        <dsp:cNvSpPr/>
      </dsp:nvSpPr>
      <dsp:spPr>
        <a:xfrm>
          <a:off x="1435896" y="3062533"/>
          <a:ext cx="1305771" cy="8161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Easy to use for forecasting</a:t>
          </a:r>
        </a:p>
      </dsp:txBody>
      <dsp:txXfrm>
        <a:off x="1459799" y="3086436"/>
        <a:ext cx="1257965" cy="768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05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2/15/2024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4292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2/15/2024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7128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2/15/2024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649724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2/15/2024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35385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24A4-5FEC-4062-8995-EB21925B3B40}" type="datetime1">
              <a:rPr lang="en-US" smtClean="0"/>
              <a:t>2/15/2024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183602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1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3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9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76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7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6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18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2/15/2024</a:t>
            </a:fld>
            <a:endParaRPr lang="en-US" sz="1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6097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adelfiaonline.blogspot.com/2015/09/risultati-rilevazione-vittoria-certa-ma.html" TargetMode="External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diagramLayout" Target="../diagrams/layout1.xml"/><Relationship Id="rId9" Type="http://schemas.openxmlformats.org/officeDocument/2006/relationships/hyperlink" Target="http://earthscience.stackexchange.com/questions/8077/temperature-fluctuation-in-a-day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een and dry land">
            <a:extLst>
              <a:ext uri="{FF2B5EF4-FFF2-40B4-BE49-F238E27FC236}">
                <a16:creationId xmlns:a16="http://schemas.microsoft.com/office/drawing/2014/main" id="{844B6D40-8168-AFF6-F50C-7F0F639B2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169" r="460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E18B21-9D3E-1DFC-C7ED-1328A0575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9718" y="565846"/>
            <a:ext cx="5770281" cy="3617644"/>
          </a:xfrm>
        </p:spPr>
        <p:txBody>
          <a:bodyPr anchor="b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</a:rPr>
              <a:t>Global Warming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1C28B-6982-537D-CBEE-B21B227A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9718" y="4456144"/>
            <a:ext cx="5770281" cy="1327420"/>
          </a:xfrm>
        </p:spPr>
        <p:txBody>
          <a:bodyPr anchor="t">
            <a:normAutofit/>
          </a:bodyPr>
          <a:lstStyle/>
          <a:p>
            <a:pPr algn="r"/>
            <a:r>
              <a:rPr lang="en-US" sz="2200">
                <a:solidFill>
                  <a:srgbClr val="FFFFFF"/>
                </a:solidFill>
              </a:rPr>
              <a:t>Who’s Responsible for it Anyway?</a:t>
            </a:r>
          </a:p>
        </p:txBody>
      </p:sp>
    </p:spTree>
    <p:extLst>
      <p:ext uri="{BB962C8B-B14F-4D97-AF65-F5344CB8AC3E}">
        <p14:creationId xmlns:p14="http://schemas.microsoft.com/office/powerpoint/2010/main" val="289447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63CD99-CDAF-04DF-754B-19B8044AE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00" y="0"/>
            <a:ext cx="9017172" cy="887872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Graphs of forecasts superimposed on actual temperatures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120EBE-0341-A7DF-7819-72A2C0E8F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13" y="1140488"/>
            <a:ext cx="2996334" cy="222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784E23D-646D-E7E4-FE7C-8B8EF4693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29" y="1140488"/>
            <a:ext cx="3492758" cy="222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2C8CF84-97EE-175B-A58E-617A86090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651" y="1140488"/>
            <a:ext cx="3279907" cy="222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B85C518-1E1C-8DDF-B23B-F0199A4E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1" y="3369147"/>
            <a:ext cx="3095666" cy="1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C9B98B3-FA2E-5029-0D21-B9286C15F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807" y="3369147"/>
            <a:ext cx="3539779" cy="1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A47086C-55BD-7BB1-8043-F3F02F942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561" y="3369147"/>
            <a:ext cx="3298997" cy="1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4AFBED0-AAD5-6AB8-CD71-1A2FC6B8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69" y="5218428"/>
            <a:ext cx="3095666" cy="181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76E5B-C262-3720-EB0A-B383006CBFDB}"/>
              </a:ext>
            </a:extLst>
          </p:cNvPr>
          <p:cNvSpPr txBox="1"/>
          <p:nvPr/>
        </p:nvSpPr>
        <p:spPr>
          <a:xfrm>
            <a:off x="4723002" y="5306451"/>
            <a:ext cx="47680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Except for the Haiti timeseries, the </a:t>
            </a:r>
          </a:p>
          <a:p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forecasts very closely overlay the actual temperature </a:t>
            </a:r>
          </a:p>
          <a:p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Values.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BD0E-B353-8B7C-71F9-F76A8E558321}"/>
              </a:ext>
            </a:extLst>
          </p:cNvPr>
          <p:cNvSpPr txBox="1"/>
          <p:nvPr/>
        </p:nvSpPr>
        <p:spPr>
          <a:xfrm>
            <a:off x="4723002" y="6066502"/>
            <a:ext cx="509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 SARIMA model will be created later for the Haiti timeseries</a:t>
            </a:r>
          </a:p>
          <a:p>
            <a:r>
              <a:rPr lang="en-US" sz="1400" dirty="0">
                <a:solidFill>
                  <a:srgbClr val="002060"/>
                </a:solidFill>
              </a:rPr>
              <a:t>To see if it fits that data better than the ARIMA model.</a:t>
            </a:r>
          </a:p>
        </p:txBody>
      </p:sp>
    </p:spTree>
    <p:extLst>
      <p:ext uri="{BB962C8B-B14F-4D97-AF65-F5344CB8AC3E}">
        <p14:creationId xmlns:p14="http://schemas.microsoft.com/office/powerpoint/2010/main" val="319490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80F6A7-7F60-A4CF-812F-409FF5DC5F5E}"/>
              </a:ext>
            </a:extLst>
          </p:cNvPr>
          <p:cNvSpPr txBox="1"/>
          <p:nvPr/>
        </p:nvSpPr>
        <p:spPr>
          <a:xfrm>
            <a:off x="999830" y="20376"/>
            <a:ext cx="9942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Arima models have 3 values: p, d, and q.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 was determined to be 1 because of the 1</a:t>
            </a:r>
            <a:r>
              <a:rPr lang="en-US" baseline="30000" dirty="0"/>
              <a:t>st</a:t>
            </a:r>
            <a:r>
              <a:rPr lang="en-US" dirty="0"/>
              <a:t> difference taken previously.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q will be 0 because these series are simply autoregressive.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 values will be determined by the following Partial Auto Correlation Functions (PACF):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05F294-1E13-6FA4-C7DF-C83D8171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99" y="1278479"/>
            <a:ext cx="2719387" cy="151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A6E0335-93C6-7425-1BA7-9F9D8CA8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404" y="1283240"/>
            <a:ext cx="2473680" cy="15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A99506F-E298-6B0D-CA83-748F8226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958" y="1283241"/>
            <a:ext cx="3378749" cy="151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2014DDE-C3D0-63FC-CE09-B8A223085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99" y="2910317"/>
            <a:ext cx="2719387" cy="175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8C434FD-21F2-FF9C-7AF1-F81A1D1A0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779" y="2910318"/>
            <a:ext cx="2463305" cy="175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5AF10ACE-3F5C-1B68-317D-7C71062E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958" y="2910318"/>
            <a:ext cx="3378749" cy="175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A2EDC8F-BA1F-24AB-6C83-B16B2565D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98" y="4775462"/>
            <a:ext cx="2719387" cy="18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F9FA5-6E6F-D7D7-E82A-BCDB944BA6E6}"/>
              </a:ext>
            </a:extLst>
          </p:cNvPr>
          <p:cNvSpPr txBox="1"/>
          <p:nvPr/>
        </p:nvSpPr>
        <p:spPr>
          <a:xfrm>
            <a:off x="4052251" y="5670417"/>
            <a:ext cx="1955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United states: 26</a:t>
            </a:r>
          </a:p>
          <a:p>
            <a:r>
              <a:rPr lang="en-US" dirty="0"/>
              <a:t>India: 25</a:t>
            </a:r>
          </a:p>
          <a:p>
            <a:r>
              <a:rPr lang="en-US" dirty="0"/>
              <a:t>Japan: 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4A43B-0661-3E26-60F6-63E77A695E87}"/>
              </a:ext>
            </a:extLst>
          </p:cNvPr>
          <p:cNvSpPr txBox="1"/>
          <p:nvPr/>
        </p:nvSpPr>
        <p:spPr>
          <a:xfrm>
            <a:off x="6985376" y="5587617"/>
            <a:ext cx="2216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United Kingdom: 24</a:t>
            </a:r>
          </a:p>
          <a:p>
            <a:r>
              <a:rPr lang="en-US" dirty="0"/>
              <a:t>Cambodia: 37</a:t>
            </a:r>
          </a:p>
          <a:p>
            <a:r>
              <a:rPr lang="en-US" dirty="0"/>
              <a:t>Senegal: 48</a:t>
            </a:r>
          </a:p>
          <a:p>
            <a:r>
              <a:rPr lang="en-US" dirty="0"/>
              <a:t>Haiti: 35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B0325-2CD7-C6D3-5111-D14E52A44208}"/>
              </a:ext>
            </a:extLst>
          </p:cNvPr>
          <p:cNvSpPr txBox="1"/>
          <p:nvPr/>
        </p:nvSpPr>
        <p:spPr>
          <a:xfrm>
            <a:off x="4619183" y="4775462"/>
            <a:ext cx="4732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experimentation, the following values</a:t>
            </a:r>
          </a:p>
          <a:p>
            <a:r>
              <a:rPr lang="en-US" dirty="0"/>
              <a:t>Turn out to be the best values for p:</a:t>
            </a:r>
          </a:p>
        </p:txBody>
      </p:sp>
    </p:spTree>
    <p:extLst>
      <p:ext uri="{BB962C8B-B14F-4D97-AF65-F5344CB8AC3E}">
        <p14:creationId xmlns:p14="http://schemas.microsoft.com/office/powerpoint/2010/main" val="214095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9DCE0A-F584-6118-3DE5-9E8873111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15" y="60466"/>
            <a:ext cx="8596668" cy="63197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Forecasted Temperatures, Variance of Residual Values, Change in Average Temperature (Green graph)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48DBD3A0-BCB5-F1FD-49A2-30CE2461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6" y="1069380"/>
            <a:ext cx="3595398" cy="19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4AEDBF2-AFC0-B96C-4CF8-860B6C5FC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986" y="1094530"/>
            <a:ext cx="3993503" cy="194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4151442-1319-FDDF-E5D9-2B757C98F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1515"/>
            <a:ext cx="3595397" cy="184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7B9AC14-1EFC-097F-72EC-71153A48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987" y="3871534"/>
            <a:ext cx="3993502" cy="195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ABFFC-D25D-D498-6789-53249FBD996B}"/>
              </a:ext>
            </a:extLst>
          </p:cNvPr>
          <p:cNvSpPr txBox="1"/>
          <p:nvPr/>
        </p:nvSpPr>
        <p:spPr>
          <a:xfrm>
            <a:off x="6742338" y="5889072"/>
            <a:ext cx="4228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Variance = 1.6970</a:t>
            </a:r>
          </a:p>
          <a:p>
            <a:r>
              <a:rPr lang="en-US" dirty="0">
                <a:highlight>
                  <a:srgbClr val="FFFF00"/>
                </a:highlight>
              </a:rPr>
              <a:t>Change in Ave. Temp = 1.1 Deg. Celsius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B0DE5-582A-7E69-F52C-F2F845E0EFDE}"/>
              </a:ext>
            </a:extLst>
          </p:cNvPr>
          <p:cNvSpPr txBox="1"/>
          <p:nvPr/>
        </p:nvSpPr>
        <p:spPr>
          <a:xfrm>
            <a:off x="938696" y="5889072"/>
            <a:ext cx="4228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Variance = 1.0623</a:t>
            </a:r>
          </a:p>
          <a:p>
            <a:r>
              <a:rPr lang="en-US" dirty="0">
                <a:highlight>
                  <a:srgbClr val="FFFF00"/>
                </a:highlight>
              </a:rPr>
              <a:t>Change in Ave. Temp = 1.5 Deg. Celsius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8FC7A-A61B-1B02-FB55-4562C035A09A}"/>
              </a:ext>
            </a:extLst>
          </p:cNvPr>
          <p:cNvSpPr txBox="1"/>
          <p:nvPr/>
        </p:nvSpPr>
        <p:spPr>
          <a:xfrm>
            <a:off x="6742338" y="3104852"/>
            <a:ext cx="4106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Variance = 1.1368</a:t>
            </a:r>
          </a:p>
          <a:p>
            <a:r>
              <a:rPr lang="en-US" dirty="0">
                <a:highlight>
                  <a:srgbClr val="FFFF00"/>
                </a:highlight>
              </a:rPr>
              <a:t>Change in Ave. Temp = .5 Deg. Celsius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5DD13-CDF4-2C54-8D15-D27EDEE07D00}"/>
              </a:ext>
            </a:extLst>
          </p:cNvPr>
          <p:cNvSpPr txBox="1"/>
          <p:nvPr/>
        </p:nvSpPr>
        <p:spPr>
          <a:xfrm>
            <a:off x="938696" y="3104852"/>
            <a:ext cx="4042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Variance  = 3.2626</a:t>
            </a:r>
          </a:p>
          <a:p>
            <a:r>
              <a:rPr lang="en-US" dirty="0">
                <a:highlight>
                  <a:srgbClr val="FFFF00"/>
                </a:highlight>
              </a:rPr>
              <a:t>Change in Ave. Temp = 3 Deg. Celsius</a:t>
            </a:r>
          </a:p>
        </p:txBody>
      </p:sp>
    </p:spTree>
    <p:extLst>
      <p:ext uri="{BB962C8B-B14F-4D97-AF65-F5344CB8AC3E}">
        <p14:creationId xmlns:p14="http://schemas.microsoft.com/office/powerpoint/2010/main" val="428479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93DF-1D2C-91F2-8CB2-E055E759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914" y="23580"/>
            <a:ext cx="6921195" cy="4486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/>
              <a:t>Forecasted</a:t>
            </a:r>
            <a:r>
              <a:rPr lang="en-US" dirty="0"/>
              <a:t> </a:t>
            </a:r>
            <a:r>
              <a:rPr lang="en-US" sz="2700" dirty="0"/>
              <a:t>Temperatures, Variance of Residual Values, Change in Average Temperature</a:t>
            </a:r>
            <a:r>
              <a:rPr lang="en-US" dirty="0"/>
              <a:t> </a:t>
            </a:r>
            <a:r>
              <a:rPr lang="en-US" sz="2700" dirty="0"/>
              <a:t>(cont’d)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BDD8294-E98B-D692-21F7-B898806EF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78" y="1195841"/>
            <a:ext cx="4068147" cy="196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8CEA76D-4773-7D40-F1AF-6DCFC029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216" y="1195840"/>
            <a:ext cx="4399171" cy="196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8B3B54-189F-5A1A-3937-5C9088BBD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78" y="3865228"/>
            <a:ext cx="4068147" cy="21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3D14C6-36CC-86CF-3A0F-BA6A42A2FEF7}"/>
              </a:ext>
            </a:extLst>
          </p:cNvPr>
          <p:cNvSpPr txBox="1"/>
          <p:nvPr/>
        </p:nvSpPr>
        <p:spPr>
          <a:xfrm>
            <a:off x="1061040" y="5995622"/>
            <a:ext cx="4228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Variance = .1430</a:t>
            </a:r>
          </a:p>
          <a:p>
            <a:r>
              <a:rPr lang="en-US" dirty="0">
                <a:highlight>
                  <a:srgbClr val="FFFF00"/>
                </a:highlight>
              </a:rPr>
              <a:t>Change in Ave. Temp = 1.1 Deg. Celsius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2A72E-84A8-D041-6894-851E6870DE32}"/>
              </a:ext>
            </a:extLst>
          </p:cNvPr>
          <p:cNvSpPr txBox="1"/>
          <p:nvPr/>
        </p:nvSpPr>
        <p:spPr>
          <a:xfrm>
            <a:off x="6826940" y="3157823"/>
            <a:ext cx="4228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Variance = .4782</a:t>
            </a:r>
          </a:p>
          <a:p>
            <a:r>
              <a:rPr lang="en-US" dirty="0">
                <a:highlight>
                  <a:srgbClr val="FFFF00"/>
                </a:highlight>
              </a:rPr>
              <a:t>Change in Ave. Temp = 1.6 Deg. Celsius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DF43C-269E-8B5D-246B-959AE0586087}"/>
              </a:ext>
            </a:extLst>
          </p:cNvPr>
          <p:cNvSpPr txBox="1"/>
          <p:nvPr/>
        </p:nvSpPr>
        <p:spPr>
          <a:xfrm>
            <a:off x="1252174" y="3157823"/>
            <a:ext cx="4228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Variance = .2609</a:t>
            </a:r>
          </a:p>
          <a:p>
            <a:r>
              <a:rPr lang="en-US" dirty="0">
                <a:highlight>
                  <a:srgbClr val="FFFF00"/>
                </a:highlight>
              </a:rPr>
              <a:t>Change in Ave. Temp = 1.4 Deg. Celsius</a:t>
            </a: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D97E6-084E-C505-C2E6-00EF3519ED81}"/>
              </a:ext>
            </a:extLst>
          </p:cNvPr>
          <p:cNvSpPr txBox="1"/>
          <p:nvPr/>
        </p:nvSpPr>
        <p:spPr>
          <a:xfrm>
            <a:off x="7449424" y="4731391"/>
            <a:ext cx="45272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SUMMARY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The variance readings indicate good</a:t>
            </a:r>
          </a:p>
          <a:p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       forecasts from the ARIMA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Change in Ave Temperature typically ranges from </a:t>
            </a:r>
          </a:p>
          <a:p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       .5 to 1.6 degrees Celsius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   The United States appears to be an outlier with temperature</a:t>
            </a:r>
          </a:p>
          <a:p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       change of 3 degrees Celsius</a:t>
            </a:r>
          </a:p>
        </p:txBody>
      </p:sp>
    </p:spTree>
    <p:extLst>
      <p:ext uri="{BB962C8B-B14F-4D97-AF65-F5344CB8AC3E}">
        <p14:creationId xmlns:p14="http://schemas.microsoft.com/office/powerpoint/2010/main" val="670909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B45B-2AC6-6ACF-FDA1-A86ACA6D5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Is the United States an Anomaly?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C0F3-0D84-10CA-2AC8-FEE76511D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Let’s investigate the average temperature change of China from 1870 to 2013 since it is another large, industrialized nation.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to determine if China has experienced a change in average temperature as large as the change in the United States.</a:t>
            </a:r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477175AA-AB9F-E055-C0F3-0CF12A484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1" r="15705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2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78FEA96-625B-229E-9DE5-27E27338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82" y="1220521"/>
            <a:ext cx="7724280" cy="387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9D3BEE-EC4D-5FA2-D439-F8D56AC6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12" y="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China’s Temperatures from 1870 – 2013</a:t>
            </a:r>
            <a:br>
              <a:rPr lang="en-US" sz="3200" dirty="0"/>
            </a:br>
            <a:r>
              <a:rPr lang="en-US" sz="3200" dirty="0"/>
              <a:t>and Average Temperature increase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516A3-F8DB-4661-7794-A385272FCFF7}"/>
              </a:ext>
            </a:extLst>
          </p:cNvPr>
          <p:cNvSpPr txBox="1"/>
          <p:nvPr/>
        </p:nvSpPr>
        <p:spPr>
          <a:xfrm>
            <a:off x="1879134" y="5100507"/>
            <a:ext cx="54553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average temperature (graphed with green line) increased</a:t>
            </a:r>
          </a:p>
          <a:p>
            <a:r>
              <a:rPr lang="en-US" sz="1400" dirty="0"/>
              <a:t>by about 1.1 degrees Celsius, which is in line with the previously </a:t>
            </a:r>
          </a:p>
          <a:p>
            <a:r>
              <a:rPr lang="en-US" sz="1400" dirty="0"/>
              <a:t>analyzed countries.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3FAC3-05EF-3DE9-73AB-3329D9989DFB}"/>
              </a:ext>
            </a:extLst>
          </p:cNvPr>
          <p:cNvSpPr txBox="1"/>
          <p:nvPr/>
        </p:nvSpPr>
        <p:spPr>
          <a:xfrm>
            <a:off x="2030136" y="5997862"/>
            <a:ext cx="4511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United States appears to an anomaly with</a:t>
            </a:r>
          </a:p>
          <a:p>
            <a:r>
              <a:rPr lang="en-US" sz="1400" dirty="0"/>
              <a:t>an average temperature increase of 3 degrees Celsius</a:t>
            </a:r>
          </a:p>
        </p:txBody>
      </p:sp>
    </p:spTree>
    <p:extLst>
      <p:ext uri="{BB962C8B-B14F-4D97-AF65-F5344CB8AC3E}">
        <p14:creationId xmlns:p14="http://schemas.microsoft.com/office/powerpoint/2010/main" val="1459010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B43FC-C5CC-D06D-E337-35D0E74D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sz="3300">
                <a:solidFill>
                  <a:schemeClr val="bg1"/>
                </a:solidFill>
              </a:rPr>
              <a:t>What about the timeseries for Haiti?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3F699-9C9E-F4F5-39B1-B38B7E4D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When the data for Haiti was modeled using ARIMA, the results were not as good as with the other 6 countries.  Now I will use a similar model, SARIMA, which takes seasonality into account.  This is motivated from the actual temperatures appearing to have a bit of an incline towards the later years.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27C11EC0-27C6-D7B8-043B-2DDB0D34C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7"/>
          <a:stretch/>
        </p:blipFill>
        <p:spPr>
          <a:xfrm>
            <a:off x="6096001" y="1196449"/>
            <a:ext cx="5143500" cy="4452587"/>
          </a:xfrm>
          <a:prstGeom prst="rect">
            <a:avLst/>
          </a:prstGeom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7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8BF7A1-9DC7-B85F-4657-0D3B4084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SARIMA and ARIMA models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4365716E-4599-F22C-9B46-B815FBCA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8" y="1466583"/>
            <a:ext cx="4404423" cy="294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AD60426-0E6B-B9DE-2511-34B8A369B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1466583"/>
            <a:ext cx="4494903" cy="294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6883E8-A1CA-A97A-E17D-0664583B40B9}"/>
              </a:ext>
            </a:extLst>
          </p:cNvPr>
          <p:cNvSpPr txBox="1"/>
          <p:nvPr/>
        </p:nvSpPr>
        <p:spPr>
          <a:xfrm>
            <a:off x="1739044" y="4927601"/>
            <a:ext cx="6473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SARIMA model does a decent forecast for the</a:t>
            </a:r>
          </a:p>
          <a:p>
            <a:r>
              <a:rPr lang="en-US" dirty="0"/>
              <a:t>first 10 years but then it starts to deteriorate.  The ARIMA</a:t>
            </a:r>
          </a:p>
          <a:p>
            <a:r>
              <a:rPr lang="en-US" dirty="0"/>
              <a:t>model misses the forecast on the top but seems to </a:t>
            </a:r>
          </a:p>
          <a:p>
            <a:r>
              <a:rPr lang="en-US" dirty="0"/>
              <a:t>be pretty accurate in the middle and bottom over the entire</a:t>
            </a:r>
          </a:p>
          <a:p>
            <a:r>
              <a:rPr lang="en-US" dirty="0"/>
              <a:t>range of dates.</a:t>
            </a:r>
          </a:p>
        </p:txBody>
      </p:sp>
      <p:pic>
        <p:nvPicPr>
          <p:cNvPr id="12" name="Picture 11" descr="A red and white text on an orange background">
            <a:extLst>
              <a:ext uri="{FF2B5EF4-FFF2-40B4-BE49-F238E27FC236}">
                <a16:creationId xmlns:a16="http://schemas.microsoft.com/office/drawing/2014/main" id="{8450CC15-55E4-36A0-FFC5-F4ADDF165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70570" y="301752"/>
            <a:ext cx="2721429" cy="26517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BB6EE7-7C4C-E438-4929-C39D0D9CFD2E}"/>
              </a:ext>
            </a:extLst>
          </p:cNvPr>
          <p:cNvSpPr txBox="1"/>
          <p:nvPr/>
        </p:nvSpPr>
        <p:spPr>
          <a:xfrm>
            <a:off x="10438462" y="5251571"/>
            <a:ext cx="134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adelfiaonline.blogspot.com/2015/09/risultati-rilevazione-vittoria-certa-ma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77E115-93B9-3E68-041C-C8D320FE27CA}"/>
              </a:ext>
            </a:extLst>
          </p:cNvPr>
          <p:cNvSpPr txBox="1"/>
          <p:nvPr/>
        </p:nvSpPr>
        <p:spPr>
          <a:xfrm>
            <a:off x="9674678" y="3226047"/>
            <a:ext cx="23405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THE ARIMA MODEL</a:t>
            </a:r>
          </a:p>
        </p:txBody>
      </p:sp>
    </p:spTree>
    <p:extLst>
      <p:ext uri="{BB962C8B-B14F-4D97-AF65-F5344CB8AC3E}">
        <p14:creationId xmlns:p14="http://schemas.microsoft.com/office/powerpoint/2010/main" val="423961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8CBE-0603-438A-7354-DB913F48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/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3CBF2-E848-2066-770B-CCA6A2240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warming is real</a:t>
            </a:r>
          </a:p>
          <a:p>
            <a:r>
              <a:rPr lang="en-US" dirty="0"/>
              <a:t>In general, developing countries are just as responsible for global warming as industrialized countries</a:t>
            </a:r>
          </a:p>
          <a:p>
            <a:r>
              <a:rPr lang="en-US" dirty="0"/>
              <a:t>The United States has contributed to global warming to a larger degree than other countries, as evidenced by its larger increase in average temperatures.</a:t>
            </a:r>
          </a:p>
          <a:p>
            <a:r>
              <a:rPr lang="en-US" dirty="0"/>
              <a:t>The ARIMA model is a better model for forecasting temperatures than the SARIMA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85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0C40-FD23-D777-FE25-6987BCD4978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885825"/>
            <a:ext cx="4606925" cy="39655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Starting in the mid 1800s the civilized world started what is now known as the Industrial Revolution</a:t>
            </a:r>
          </a:p>
          <a:p>
            <a:endParaRPr lang="en-US" sz="1800" dirty="0"/>
          </a:p>
          <a:p>
            <a:r>
              <a:rPr lang="en-US" sz="1800" dirty="0"/>
              <a:t>Climate was not an issue then, but over time the world’s average temperatures slowly began to rise.</a:t>
            </a:r>
          </a:p>
          <a:p>
            <a:endParaRPr lang="en-US" sz="1800" dirty="0"/>
          </a:p>
          <a:p>
            <a:r>
              <a:rPr lang="en-US" sz="1800" dirty="0"/>
              <a:t>At the present time we see the effects of the higher temperatures in the form of melting ice caps, warmer oceans and seemingly shorter winters.</a:t>
            </a:r>
          </a:p>
          <a:p>
            <a:endParaRPr lang="en-US" sz="1800" dirty="0"/>
          </a:p>
          <a:p>
            <a:pPr marL="0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3C99B-7EAB-9395-A0C0-E9E1011141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5" r="25416" b="2"/>
          <a:stretch/>
        </p:blipFill>
        <p:spPr>
          <a:xfrm>
            <a:off x="6306574" y="552339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987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5CF6D-D4F9-B643-A88E-90637584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606280" cy="2493876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What’s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8C19F-642B-1BF7-3EAE-BA9C96EF2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4606280" cy="27479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For this project I have two objectives:</a:t>
            </a:r>
          </a:p>
          <a:p>
            <a:pPr marL="0" indent="0">
              <a:buNone/>
            </a:pPr>
            <a:endParaRPr lang="en-US" sz="1800" dirty="0"/>
          </a:p>
          <a:p>
            <a:pPr marL="457200" indent="-457200">
              <a:buAutoNum type="arabicParenR"/>
            </a:pPr>
            <a:r>
              <a:rPr lang="en-US" sz="1800" dirty="0"/>
              <a:t>Predict future average temperatures</a:t>
            </a:r>
          </a:p>
          <a:p>
            <a:pPr marL="457200" indent="-457200">
              <a:buAutoNum type="arabicParenR"/>
            </a:pPr>
            <a:r>
              <a:rPr lang="en-US" sz="1800" dirty="0"/>
              <a:t>Determine if the industrialized countries have more bearing on global warming than developing countries</a:t>
            </a:r>
          </a:p>
        </p:txBody>
      </p:sp>
      <p:pic>
        <p:nvPicPr>
          <p:cNvPr id="7" name="Graphic 6" descr="Earth Globe Americas">
            <a:extLst>
              <a:ext uri="{FF2B5EF4-FFF2-40B4-BE49-F238E27FC236}">
                <a16:creationId xmlns:a16="http://schemas.microsoft.com/office/drawing/2014/main" id="{B5AFA757-5F05-7B92-EB0E-DDDCBE3A4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9594" y="2480831"/>
            <a:ext cx="3536756" cy="35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7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urglass on a flat surface">
            <a:extLst>
              <a:ext uri="{FF2B5EF4-FFF2-40B4-BE49-F238E27FC236}">
                <a16:creationId xmlns:a16="http://schemas.microsoft.com/office/drawing/2014/main" id="{5FA8AEB1-3D90-27A9-2A6D-CB6FF9B87F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30"/>
          <a:stretch/>
        </p:blipFill>
        <p:spPr>
          <a:xfrm>
            <a:off x="-879148" y="-494522"/>
            <a:ext cx="13071148" cy="7352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FA04F-76B6-D382-33FE-E9217C14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198" y="162923"/>
            <a:ext cx="8731683" cy="11604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It’s About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0AA07-E094-4D7B-F548-05C2F44CB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97" y="1602260"/>
            <a:ext cx="8731683" cy="162693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The data comes from a dataset found on Kaggle</a:t>
            </a:r>
          </a:p>
          <a:p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For this project I will use different timeseries dating back to 1870 since this corresponds roughly with the start of the Industrial revolution.</a:t>
            </a:r>
          </a:p>
        </p:txBody>
      </p:sp>
    </p:spTree>
    <p:extLst>
      <p:ext uri="{BB962C8B-B14F-4D97-AF65-F5344CB8AC3E}">
        <p14:creationId xmlns:p14="http://schemas.microsoft.com/office/powerpoint/2010/main" val="12952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6112-2270-ACE9-783E-886DD2E0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Time to Wrangle the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11CA-EB49-3344-57B7-D4BFC18E7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Aside from having missing temperatures, the dataset is rather clean!</a:t>
            </a:r>
          </a:p>
          <a:p>
            <a:pPr>
              <a:lnSpc>
                <a:spcPct val="90000"/>
              </a:lnSpc>
            </a:pPr>
            <a:r>
              <a:rPr lang="en-US" dirty="0"/>
              <a:t> Since temperatures are generally continuous and the reach extremes between seasons, imputing the missing values by interpolation seemed most appropriate approach to filling missing values.</a:t>
            </a:r>
          </a:p>
          <a:p>
            <a:pPr>
              <a:lnSpc>
                <a:spcPct val="90000"/>
              </a:lnSpc>
            </a:pPr>
            <a:r>
              <a:rPr lang="en-US" dirty="0"/>
              <a:t>Finally I will create the data frames that will be used for forecasting for each city.</a:t>
            </a:r>
          </a:p>
        </p:txBody>
      </p:sp>
      <p:pic>
        <p:nvPicPr>
          <p:cNvPr id="5" name="Picture 4" descr="Person using tablet at work">
            <a:extLst>
              <a:ext uri="{FF2B5EF4-FFF2-40B4-BE49-F238E27FC236}">
                <a16:creationId xmlns:a16="http://schemas.microsoft.com/office/drawing/2014/main" id="{7404D79F-5BCC-179E-6CFB-031D180F1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r="27534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3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C9F42-D6E7-46B7-8EA1-C90DA5FD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Cities to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699DF-0B2C-0EAF-3C74-45BD1DE4E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22" y="1436914"/>
            <a:ext cx="8964038" cy="46631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chose 3 cities from industrialized nations:</a:t>
            </a:r>
          </a:p>
          <a:p>
            <a:r>
              <a:rPr lang="en-US" dirty="0"/>
              <a:t>Springfield, United States</a:t>
            </a:r>
          </a:p>
          <a:p>
            <a:r>
              <a:rPr lang="en-US" dirty="0"/>
              <a:t>Kadoma, Japan</a:t>
            </a:r>
          </a:p>
          <a:p>
            <a:r>
              <a:rPr lang="en-US" dirty="0"/>
              <a:t>Manchester, United Kingdom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 chose 4 cites from Developing nations:</a:t>
            </a:r>
          </a:p>
          <a:p>
            <a:r>
              <a:rPr lang="en-US" dirty="0"/>
              <a:t>Jhansi, India</a:t>
            </a:r>
          </a:p>
          <a:p>
            <a:r>
              <a:rPr lang="en-US" dirty="0" err="1"/>
              <a:t>Phnum</a:t>
            </a:r>
            <a:r>
              <a:rPr lang="en-US" dirty="0"/>
              <a:t> Penh, Cambodia</a:t>
            </a:r>
          </a:p>
          <a:p>
            <a:r>
              <a:rPr lang="en-US" dirty="0"/>
              <a:t>Dakar, Senegal</a:t>
            </a:r>
          </a:p>
          <a:p>
            <a:r>
              <a:rPr lang="en-US" dirty="0"/>
              <a:t>Port Au Prince, Haiti</a:t>
            </a:r>
          </a:p>
        </p:txBody>
      </p:sp>
      <p:pic>
        <p:nvPicPr>
          <p:cNvPr id="5" name="Picture 4" descr="View of river in city">
            <a:extLst>
              <a:ext uri="{FF2B5EF4-FFF2-40B4-BE49-F238E27FC236}">
                <a16:creationId xmlns:a16="http://schemas.microsoft.com/office/drawing/2014/main" id="{C0B73226-42B3-310D-12B7-0F90EAC15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77" y="0"/>
            <a:ext cx="4972231" cy="3312367"/>
          </a:xfrm>
          <a:prstGeom prst="rect">
            <a:avLst/>
          </a:prstGeom>
        </p:spPr>
      </p:pic>
      <p:pic>
        <p:nvPicPr>
          <p:cNvPr id="7" name="Picture 6" descr="A growing plant">
            <a:extLst>
              <a:ext uri="{FF2B5EF4-FFF2-40B4-BE49-F238E27FC236}">
                <a16:creationId xmlns:a16="http://schemas.microsoft.com/office/drawing/2014/main" id="{CB97CE1A-F834-1FE8-B77C-C41383C1C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77" y="3389267"/>
            <a:ext cx="514150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9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76551E4C-1914-B409-4B8C-42C01C476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3" r="16709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DFBD5-C2B0-B3CD-D3D0-76999BC4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Let’s Forecast!........but First, lets check our forecasting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0ADFC2-9415-5B6E-C95E-3262B9FE0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672718"/>
              </p:ext>
            </p:extLst>
          </p:nvPr>
        </p:nvGraphicFramePr>
        <p:xfrm>
          <a:off x="677334" y="2160589"/>
          <a:ext cx="3851122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A screen shot of a weather forecast&#10;&#10;Description automatically generated">
            <a:extLst>
              <a:ext uri="{FF2B5EF4-FFF2-40B4-BE49-F238E27FC236}">
                <a16:creationId xmlns:a16="http://schemas.microsoft.com/office/drawing/2014/main" id="{58F15840-A297-AD1D-1F21-41E2C65956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68916" y="74645"/>
            <a:ext cx="5378145" cy="4506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146CE0-1B3C-DBEA-B74C-48A6C7D70BD5}"/>
              </a:ext>
            </a:extLst>
          </p:cNvPr>
          <p:cNvSpPr txBox="1"/>
          <p:nvPr/>
        </p:nvSpPr>
        <p:spPr>
          <a:xfrm>
            <a:off x="9422541" y="4660473"/>
            <a:ext cx="252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://earthscience.stackexchange.com/questions/8077/temperature-fluctuation-in-a-day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765469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85932EF1-5E60-84CD-A087-D844A439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495" y="200406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Average Temperatures of the 7 cities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86B6B-DD8B-AC8B-B1E4-31676D33F06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1" y="777359"/>
            <a:ext cx="3387135" cy="18907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1C06E-04D0-DF45-3D48-C4759CC33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331" y="741253"/>
            <a:ext cx="4173614" cy="1890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AB302C-3400-18F7-56C2-59C0093DE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275" y="777848"/>
            <a:ext cx="4258700" cy="18902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24728B-74DB-B1C8-19E5-E444B102C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92536"/>
            <a:ext cx="3450466" cy="1880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B04E8B-70C8-008D-155C-67E3E715E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378" y="2929131"/>
            <a:ext cx="3916567" cy="18441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A32168-3885-A6C0-D67E-1C0266398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316" y="2929131"/>
            <a:ext cx="4039193" cy="1785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E3882C-04CC-9D8A-1DF9-471D96D800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0" y="4872593"/>
            <a:ext cx="4150642" cy="17850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3F2454-3617-B6B3-0ACA-68B8004AE98B}"/>
              </a:ext>
            </a:extLst>
          </p:cNvPr>
          <p:cNvSpPr txBox="1"/>
          <p:nvPr/>
        </p:nvSpPr>
        <p:spPr>
          <a:xfrm>
            <a:off x="5000554" y="5580427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variance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BB1DF-4DE9-4F7E-E5A2-4BE2C7CAE93C}"/>
              </a:ext>
            </a:extLst>
          </p:cNvPr>
          <p:cNvSpPr txBox="1"/>
          <p:nvPr/>
        </p:nvSpPr>
        <p:spPr>
          <a:xfrm>
            <a:off x="5000554" y="5923763"/>
            <a:ext cx="473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mean, but not centered at zero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F99604-76A3-11A9-34F2-887D71202950}"/>
              </a:ext>
            </a:extLst>
          </p:cNvPr>
          <p:cNvSpPr txBox="1"/>
          <p:nvPr/>
        </p:nvSpPr>
        <p:spPr>
          <a:xfrm>
            <a:off x="5000554" y="6288262"/>
            <a:ext cx="486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take a 1</a:t>
            </a:r>
            <a:r>
              <a:rPr lang="en-US" baseline="30000" dirty="0"/>
              <a:t>st</a:t>
            </a:r>
            <a:r>
              <a:rPr lang="en-US" dirty="0"/>
              <a:t> difference for the datasets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A57324-10B2-3A2C-5812-31B3ED62B874}"/>
              </a:ext>
            </a:extLst>
          </p:cNvPr>
          <p:cNvSpPr txBox="1"/>
          <p:nvPr/>
        </p:nvSpPr>
        <p:spPr>
          <a:xfrm>
            <a:off x="6484690" y="5078629"/>
            <a:ext cx="255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Datasets have:</a:t>
            </a:r>
          </a:p>
        </p:txBody>
      </p:sp>
    </p:spTree>
    <p:extLst>
      <p:ext uri="{BB962C8B-B14F-4D97-AF65-F5344CB8AC3E}">
        <p14:creationId xmlns:p14="http://schemas.microsoft.com/office/powerpoint/2010/main" val="411301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0577B7-D1D6-4AAB-4169-DBCF364E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726" y="234950"/>
            <a:ext cx="8596668" cy="92558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Temperatures after taking a 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difference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5A84B60-1889-1634-E445-56BE34CE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52" y="916593"/>
            <a:ext cx="2980266" cy="18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F60C92E-012F-A1BF-7A22-9BBAC5C3E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94" y="916593"/>
            <a:ext cx="3751532" cy="18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BFD23A6B-B820-0E92-4095-E155AC54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809" y="916593"/>
            <a:ext cx="4484361" cy="183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566175F-6A96-5F4C-4E1D-FDB05F30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5" y="2835811"/>
            <a:ext cx="3092233" cy="172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4BBDE50-69FE-7435-DF68-9092911D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94" y="2835811"/>
            <a:ext cx="3751532" cy="172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D5EBAE7-34BA-5F86-62C9-C16F052B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26" y="2835811"/>
            <a:ext cx="4376057" cy="172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A4A2EE0B-EB66-B94F-1593-F8FB699E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5" y="4645952"/>
            <a:ext cx="3092232" cy="166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97F2B-9991-1AA0-4ED4-7EBBA0A5B3A6}"/>
              </a:ext>
            </a:extLst>
          </p:cNvPr>
          <p:cNvSpPr txBox="1"/>
          <p:nvPr/>
        </p:nvSpPr>
        <p:spPr>
          <a:xfrm>
            <a:off x="3719323" y="4658021"/>
            <a:ext cx="5081462" cy="3693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Now that All timeseries are centered at 0 I can: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9B2F7-67BD-0349-7476-C978821F3C74}"/>
              </a:ext>
            </a:extLst>
          </p:cNvPr>
          <p:cNvSpPr txBox="1"/>
          <p:nvPr/>
        </p:nvSpPr>
        <p:spPr>
          <a:xfrm>
            <a:off x="3914954" y="5067059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-split data into training and testing 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5A7A4-C781-FA2B-B56F-CB7868D50E79}"/>
              </a:ext>
            </a:extLst>
          </p:cNvPr>
          <p:cNvSpPr txBox="1"/>
          <p:nvPr/>
        </p:nvSpPr>
        <p:spPr>
          <a:xfrm>
            <a:off x="3903619" y="5410987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-create forecasts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00A1B-83BC-7F87-AE3F-5AA3F2B360CB}"/>
              </a:ext>
            </a:extLst>
          </p:cNvPr>
          <p:cNvSpPr txBox="1"/>
          <p:nvPr/>
        </p:nvSpPr>
        <p:spPr>
          <a:xfrm>
            <a:off x="3903619" y="5716409"/>
            <a:ext cx="763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-project created forecasts onto testing set to determine goodness of fit</a:t>
            </a:r>
          </a:p>
        </p:txBody>
      </p:sp>
    </p:spTree>
    <p:extLst>
      <p:ext uri="{BB962C8B-B14F-4D97-AF65-F5344CB8AC3E}">
        <p14:creationId xmlns:p14="http://schemas.microsoft.com/office/powerpoint/2010/main" val="319034518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1798</TotalTime>
  <Words>968</Words>
  <Application>Microsoft Office PowerPoint</Application>
  <PresentationFormat>Widescreen</PresentationFormat>
  <Paragraphs>116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Algerian</vt:lpstr>
      <vt:lpstr>Arial</vt:lpstr>
      <vt:lpstr>Trebuchet MS</vt:lpstr>
      <vt:lpstr>Wingdings 3</vt:lpstr>
      <vt:lpstr>Facet</vt:lpstr>
      <vt:lpstr>Global Warming</vt:lpstr>
      <vt:lpstr>PowerPoint Presentation</vt:lpstr>
      <vt:lpstr>What’s the Problem?</vt:lpstr>
      <vt:lpstr>It’s About Time</vt:lpstr>
      <vt:lpstr>Time to Wrangle the Data!</vt:lpstr>
      <vt:lpstr>Which Cities to choose?</vt:lpstr>
      <vt:lpstr>Let’s Forecast!........but First, lets check our forecasting</vt:lpstr>
      <vt:lpstr>Average Temperatures of the 7 cities</vt:lpstr>
      <vt:lpstr>Temperatures after taking a 1st difference</vt:lpstr>
      <vt:lpstr>Graphs of forecasts superimposed on actual temperatures </vt:lpstr>
      <vt:lpstr>PowerPoint Presentation</vt:lpstr>
      <vt:lpstr>Forecasted Temperatures, Variance of Residual Values, Change in Average Temperature (Green graph) </vt:lpstr>
      <vt:lpstr>Forecasted Temperatures, Variance of Residual Values, Change in Average Temperature (cont’d)</vt:lpstr>
      <vt:lpstr>Is the United States an Anomaly?</vt:lpstr>
      <vt:lpstr>China’s Temperatures from 1870 – 2013 and Average Temperature increase</vt:lpstr>
      <vt:lpstr>What about the timeseries for Haiti?</vt:lpstr>
      <vt:lpstr>Comparison of SARIMA and ARIMA models</vt:lpstr>
      <vt:lpstr>CONCLUSIONS /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Warming</dc:title>
  <dc:creator>Keith Sawyer</dc:creator>
  <cp:lastModifiedBy>Keith Sawyer</cp:lastModifiedBy>
  <cp:revision>2</cp:revision>
  <dcterms:created xsi:type="dcterms:W3CDTF">2024-02-15T05:56:11Z</dcterms:created>
  <dcterms:modified xsi:type="dcterms:W3CDTF">2024-02-16T14:47:32Z</dcterms:modified>
</cp:coreProperties>
</file>